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4" r:id="rId3"/>
    <p:sldId id="283" r:id="rId4"/>
    <p:sldId id="257" r:id="rId5"/>
    <p:sldId id="282" r:id="rId6"/>
    <p:sldId id="259" r:id="rId7"/>
    <p:sldId id="260" r:id="rId8"/>
    <p:sldId id="261" r:id="rId9"/>
    <p:sldId id="258" r:id="rId10"/>
    <p:sldId id="263" r:id="rId11"/>
    <p:sldId id="281" r:id="rId12"/>
    <p:sldId id="264" r:id="rId13"/>
    <p:sldId id="278" r:id="rId14"/>
    <p:sldId id="279" r:id="rId15"/>
    <p:sldId id="272" r:id="rId16"/>
    <p:sldId id="273" r:id="rId17"/>
    <p:sldId id="274" r:id="rId18"/>
    <p:sldId id="275" r:id="rId19"/>
    <p:sldId id="276" r:id="rId20"/>
    <p:sldId id="277" r:id="rId21"/>
    <p:sldId id="285" r:id="rId22"/>
    <p:sldId id="286" r:id="rId23"/>
    <p:sldId id="288" r:id="rId2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340" y="56"/>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402284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564045" y="3283573"/>
            <a:ext cx="8015909" cy="2961861"/>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ja-JP" altLang="en-US" sz="2200" dirty="0" smtClean="0"/>
              <a:t>案</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a:t>基本的</a:t>
            </a:r>
            <a:r>
              <a:rPr lang="ja-JP" altLang="en-US" sz="2200" dirty="0" smtClean="0"/>
              <a:t>に応答速度で割り振る</a:t>
            </a:r>
            <a:r>
              <a:rPr lang="en-US" altLang="ja-JP" sz="2200" dirty="0"/>
              <a:t/>
            </a:r>
            <a:br>
              <a:rPr lang="en-US" altLang="ja-JP" sz="2200" dirty="0"/>
            </a:br>
            <a:r>
              <a:rPr lang="ja-JP" altLang="en-US" sz="2200" dirty="0" smtClean="0"/>
              <a:t>ラズパイ３台すべての平均と</a:t>
            </a:r>
            <a:r>
              <a:rPr lang="en-US" altLang="ja-JP" sz="2200" dirty="0" smtClean="0"/>
              <a:t>1</a:t>
            </a:r>
            <a:r>
              <a:rPr lang="ja-JP" altLang="en-US" sz="2200" dirty="0" smtClean="0"/>
              <a:t>台の平均を比べて低ければ優先度を下げる</a:t>
            </a:r>
            <a:r>
              <a:rPr lang="ja-JP" altLang="en-US" sz="2200" dirty="0" smtClean="0"/>
              <a:t>案</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pic>
        <p:nvPicPr>
          <p:cNvPr id="7" name="図 6"/>
          <p:cNvPicPr>
            <a:picLocks noChangeAspect="1"/>
          </p:cNvPicPr>
          <p:nvPr/>
        </p:nvPicPr>
        <p:blipFill>
          <a:blip r:embed="rId3"/>
          <a:stretch>
            <a:fillRect/>
          </a:stretch>
        </p:blipFill>
        <p:spPr>
          <a:xfrm>
            <a:off x="395081" y="1268860"/>
            <a:ext cx="6979754" cy="1834771"/>
          </a:xfrm>
          <a:prstGeom prst="rect">
            <a:avLst/>
          </a:prstGeom>
        </p:spPr>
      </p:pic>
      <p:sp>
        <p:nvSpPr>
          <p:cNvPr id="8" name="コンテンツ プレースホルダー 2"/>
          <p:cNvSpPr txBox="1">
            <a:spLocks/>
          </p:cNvSpPr>
          <p:nvPr/>
        </p:nvSpPr>
        <p:spPr>
          <a:xfrm>
            <a:off x="7456833" y="2056364"/>
            <a:ext cx="1408872" cy="778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4400" dirty="0" smtClean="0"/>
              <a:t>×</a:t>
            </a:r>
            <a:r>
              <a:rPr lang="ja-JP" altLang="en-US" sz="4400" dirty="0" smtClean="0"/>
              <a:t>３</a:t>
            </a:r>
            <a:endParaRPr lang="en-US" altLang="ja-JP" sz="4400" dirty="0" smtClean="0"/>
          </a:p>
        </p:txBody>
      </p:sp>
    </p:spTree>
    <p:extLst>
      <p:ext uri="{BB962C8B-B14F-4D97-AF65-F5344CB8AC3E}">
        <p14:creationId xmlns:p14="http://schemas.microsoft.com/office/powerpoint/2010/main" val="3396675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a:t>やること</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pPr marL="0" indent="0">
              <a:buNone/>
            </a:pPr>
            <a:r>
              <a:rPr lang="en-US" altLang="ja-JP" sz="2200" dirty="0" smtClean="0"/>
              <a:t>NGINX</a:t>
            </a:r>
            <a:r>
              <a:rPr lang="ja-JP" altLang="en-US" sz="2200" dirty="0" smtClean="0"/>
              <a:t>コンフィグ重みづけの検証</a:t>
            </a:r>
            <a:endParaRPr lang="en-US" altLang="ja-JP" sz="2200" dirty="0" smtClean="0"/>
          </a:p>
          <a:p>
            <a:pPr marL="0" indent="0">
              <a:buNone/>
            </a:pPr>
            <a:r>
              <a:rPr lang="en-US" altLang="ja-JP" sz="2200" dirty="0" smtClean="0"/>
              <a:t>1.1.1</a:t>
            </a:r>
            <a:endParaRPr lang="en-US" altLang="ja-JP" sz="2200" dirty="0"/>
          </a:p>
          <a:p>
            <a:pPr marL="0" indent="0">
              <a:buNone/>
            </a:pPr>
            <a:r>
              <a:rPr lang="ja-JP" altLang="en-US" sz="2200" dirty="0" smtClean="0"/>
              <a:t>・すべての重みが等しか</a:t>
            </a:r>
            <a:r>
              <a:rPr lang="ja-JP" altLang="en-US" sz="2200" dirty="0"/>
              <a:t>った</a:t>
            </a:r>
            <a:r>
              <a:rPr lang="ja-JP" altLang="en-US" sz="2200" dirty="0" smtClean="0"/>
              <a:t>場合どうなるのか</a:t>
            </a:r>
            <a:endParaRPr lang="en-US" altLang="ja-JP" sz="2200" dirty="0" smtClean="0"/>
          </a:p>
          <a:p>
            <a:pPr marL="0" indent="0">
              <a:buNone/>
            </a:pPr>
            <a:r>
              <a:rPr lang="ja-JP" altLang="en-US" sz="2200" dirty="0" smtClean="0"/>
              <a:t>・数字が異なる場合</a:t>
            </a:r>
            <a:r>
              <a:rPr lang="en-US" altLang="ja-JP" sz="2200" dirty="0" smtClean="0"/>
              <a:t/>
            </a:r>
            <a:br>
              <a:rPr lang="en-US" altLang="ja-JP" sz="2200" dirty="0" smtClean="0"/>
            </a:br>
            <a:r>
              <a:rPr lang="en-US" altLang="ja-JP" sz="2200" dirty="0" smtClean="0"/>
              <a:t>1.2.1</a:t>
            </a:r>
            <a:br>
              <a:rPr lang="en-US" altLang="ja-JP" sz="2200" dirty="0" smtClean="0"/>
            </a:br>
            <a:r>
              <a:rPr lang="en-US" altLang="ja-JP" sz="2200" dirty="0" smtClean="0"/>
              <a:t>1.1.2</a:t>
            </a:r>
          </a:p>
          <a:p>
            <a:pPr marL="0" indent="0">
              <a:buNone/>
            </a:pPr>
            <a:r>
              <a:rPr lang="en-US" altLang="ja-JP" sz="2200" dirty="0" smtClean="0"/>
              <a:t>3.1.1</a:t>
            </a:r>
          </a:p>
          <a:p>
            <a:pPr marL="0" indent="0">
              <a:buNone/>
            </a:pPr>
            <a:r>
              <a:rPr lang="en-US" altLang="ja-JP" sz="2200" dirty="0" smtClean="0"/>
              <a:t>3.3.1</a:t>
            </a:r>
          </a:p>
          <a:p>
            <a:pPr marL="0" indent="0">
              <a:buNone/>
            </a:pPr>
            <a:endParaRPr lang="en-US" altLang="ja-JP" sz="2200" dirty="0" smtClean="0"/>
          </a:p>
          <a:p>
            <a:pPr marL="0" indent="0">
              <a:buNone/>
            </a:pPr>
            <a:r>
              <a:rPr lang="ja-JP" altLang="en-US" sz="2400" dirty="0"/>
              <a:t>応答速度に基づいて自動でコンフィグを書き換え、</a:t>
            </a:r>
            <a:r>
              <a:rPr lang="en-US" altLang="ja-JP" sz="2400" dirty="0" err="1"/>
              <a:t>nginx</a:t>
            </a:r>
            <a:r>
              <a:rPr lang="ja-JP" altLang="en-US" sz="2400" dirty="0"/>
              <a:t>を</a:t>
            </a:r>
            <a:r>
              <a:rPr lang="en-US" altLang="ja-JP" sz="2400" dirty="0"/>
              <a:t>reload</a:t>
            </a:r>
            <a:r>
              <a:rPr lang="ja-JP" altLang="en-US" sz="2400" dirty="0"/>
              <a:t>するプログラムの作成する。</a:t>
            </a:r>
            <a:endParaRPr lang="en-US" altLang="ja-JP" sz="2400" dirty="0"/>
          </a:p>
          <a:p>
            <a:pPr marL="0" indent="0">
              <a:buNone/>
            </a:pP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1431005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sz="2200" dirty="0" smtClean="0"/>
              <a:t>課題の妥当性を再検討する</a:t>
            </a:r>
            <a:endParaRPr lang="en-US" altLang="ja-JP" sz="2200" dirty="0" smtClean="0"/>
          </a:p>
          <a:p>
            <a:pPr marL="0" indent="0">
              <a:buNone/>
            </a:pPr>
            <a:r>
              <a:rPr lang="ja-JP" altLang="en-US" sz="2200" dirty="0" smtClean="0"/>
              <a:t>→背景と課題のスライドに「性能が不均一なサーバ」を使う事例などを追加して妥当性を示した。</a:t>
            </a:r>
            <a:endParaRPr lang="en-US" altLang="ja-JP" sz="2200" dirty="0" smtClean="0"/>
          </a:p>
          <a:p>
            <a:pPr marL="0" indent="0">
              <a:buNone/>
            </a:pPr>
            <a:r>
              <a:rPr lang="ja-JP" altLang="en-US" sz="2200" dirty="0" smtClean="0"/>
              <a:t>（聞いてもらい、</a:t>
            </a:r>
            <a:r>
              <a:rPr lang="ja-JP" altLang="en-US" sz="2200" dirty="0"/>
              <a:t>妥当性</a:t>
            </a:r>
            <a:r>
              <a:rPr lang="ja-JP" altLang="en-US" sz="2200" dirty="0" smtClean="0"/>
              <a:t>が</a:t>
            </a:r>
            <a:r>
              <a:rPr lang="ja-JP" altLang="en-US" sz="2200" dirty="0"/>
              <a:t>あるか</a:t>
            </a:r>
            <a:r>
              <a:rPr lang="ja-JP" altLang="en-US" sz="2200" dirty="0" smtClean="0"/>
              <a:t>ディスカッションしたい。）</a:t>
            </a:r>
          </a:p>
          <a:p>
            <a:pPr marL="0" indent="0">
              <a:buNone/>
            </a:pPr>
            <a:endParaRPr lang="en-US" altLang="ja-JP" sz="2200" dirty="0" smtClean="0"/>
          </a:p>
          <a:p>
            <a:pPr marL="0" indent="0">
              <a:buNone/>
            </a:pPr>
            <a:r>
              <a:rPr lang="en-US" altLang="ja-JP" sz="2200" dirty="0" smtClean="0"/>
              <a:t>NGINX</a:t>
            </a:r>
            <a:r>
              <a:rPr lang="ja-JP" altLang="en-US" sz="2200" dirty="0" smtClean="0"/>
              <a:t>コンフィグ重みづけの検証</a:t>
            </a:r>
            <a:endParaRPr lang="en-US" altLang="ja-JP" sz="2200" dirty="0"/>
          </a:p>
          <a:p>
            <a:pPr marL="0" indent="0">
              <a:buNone/>
            </a:pPr>
            <a:r>
              <a:rPr lang="ja-JP" altLang="en-US" sz="2200" dirty="0" smtClean="0"/>
              <a:t>・すべての重みが等しか</a:t>
            </a:r>
            <a:r>
              <a:rPr lang="ja-JP" altLang="en-US" sz="2200" dirty="0"/>
              <a:t>った</a:t>
            </a:r>
            <a:r>
              <a:rPr lang="ja-JP" altLang="en-US" sz="2200" dirty="0" smtClean="0"/>
              <a:t>場合どうなるのか</a:t>
            </a:r>
            <a:endParaRPr lang="en-US" altLang="ja-JP" sz="2200" dirty="0" smtClean="0"/>
          </a:p>
          <a:p>
            <a:pPr marL="0" indent="0">
              <a:buNone/>
            </a:pPr>
            <a:r>
              <a:rPr lang="ja-JP" altLang="en-US" sz="2200" dirty="0" smtClean="0"/>
              <a:t>・数字が異なる場合</a:t>
            </a:r>
            <a:r>
              <a:rPr lang="en-US" altLang="ja-JP" sz="2200" dirty="0" smtClean="0"/>
              <a:t/>
            </a:r>
            <a:br>
              <a:rPr lang="en-US" altLang="ja-JP" sz="2200" dirty="0" smtClean="0"/>
            </a:br>
            <a:r>
              <a:rPr lang="en-US" altLang="ja-JP" sz="2200" dirty="0" smtClean="0"/>
              <a:t>1.2.1</a:t>
            </a:r>
            <a:br>
              <a:rPr lang="en-US" altLang="ja-JP" sz="2200" dirty="0" smtClean="0"/>
            </a:br>
            <a:r>
              <a:rPr lang="en-US" altLang="ja-JP" sz="2200" dirty="0" smtClean="0"/>
              <a:t>1.1.2</a:t>
            </a:r>
          </a:p>
          <a:p>
            <a:pPr marL="0" indent="0">
              <a:buNone/>
            </a:pPr>
            <a:r>
              <a:rPr lang="en-US" altLang="ja-JP" sz="2200" dirty="0" smtClean="0"/>
              <a:t>3.1.1</a:t>
            </a:r>
          </a:p>
          <a:p>
            <a:pPr marL="0" indent="0">
              <a:buNone/>
            </a:pPr>
            <a:r>
              <a:rPr lang="en-US" altLang="ja-JP" sz="2200" dirty="0" smtClean="0"/>
              <a:t>3.3.1</a:t>
            </a:r>
          </a:p>
          <a:p>
            <a:pPr marL="0" indent="0">
              <a:buNone/>
            </a:pP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sz="2200" dirty="0"/>
              <a:t>昨今の</a:t>
            </a:r>
            <a:r>
              <a:rPr lang="en-US" altLang="ja-JP" sz="2200" dirty="0"/>
              <a:t>WEB</a:t>
            </a:r>
            <a:r>
              <a:rPr lang="ja-JP" altLang="en-US" sz="2200" dirty="0"/>
              <a:t>ページは電気や水道などと同じく重要なライフラインになりつつある</a:t>
            </a:r>
            <a:r>
              <a:rPr lang="ja-JP" altLang="en-US" sz="2200" dirty="0" smtClean="0"/>
              <a:t>。しかし、アクセス</a:t>
            </a:r>
            <a:r>
              <a:rPr lang="ja-JP" altLang="en-US" sz="2200" dirty="0"/>
              <a:t>が増加する</a:t>
            </a:r>
            <a:r>
              <a:rPr lang="ja-JP" altLang="en-US" sz="2200" dirty="0" smtClean="0"/>
              <a:t>と、応答</a:t>
            </a:r>
            <a:r>
              <a:rPr lang="ja-JP" altLang="en-US" sz="2200" dirty="0"/>
              <a:t>速度の低下や接続しにくいなど</a:t>
            </a:r>
            <a:r>
              <a:rPr lang="ja-JP" altLang="en-US" sz="2200" dirty="0" smtClean="0"/>
              <a:t>、サービス</a:t>
            </a:r>
            <a:r>
              <a:rPr lang="ja-JP" altLang="en-US" sz="2200" dirty="0"/>
              <a:t>の低下につながってしまう</a:t>
            </a:r>
            <a:r>
              <a:rPr lang="ja-JP" altLang="en-US" sz="2200" dirty="0" smtClean="0"/>
              <a:t>。サービス</a:t>
            </a:r>
            <a:r>
              <a:rPr lang="ja-JP" altLang="en-US" sz="2200" dirty="0"/>
              <a:t>を止めることなく、サーバの保守や修理拡張等が行えるロードバランサーの需要は</a:t>
            </a:r>
            <a:r>
              <a:rPr lang="ja-JP" altLang="en-US" sz="2200" dirty="0" smtClean="0"/>
              <a:t>今後増加</a:t>
            </a:r>
            <a:r>
              <a:rPr lang="ja-JP" altLang="en-US" sz="2200" dirty="0"/>
              <a:t>傾向になると予想される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なるとされている。自身</a:t>
            </a:r>
            <a:r>
              <a:rPr lang="ja-JP" altLang="en-US" sz="2200" dirty="0"/>
              <a:t>のサイトを上位にランクインさせるためには応答速度も重要な要素となる。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なコンピューターや型落ちのサーバ等が利用されるケースも少なくない。</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a:t>
            </a:r>
            <a:r>
              <a:rPr lang="en-US" altLang="ja-JP" dirty="0" smtClean="0"/>
              <a:t/>
            </a:r>
            <a:br>
              <a:rPr lang="en-US" altLang="ja-JP" dirty="0" smtClean="0"/>
            </a:br>
            <a:r>
              <a:rPr lang="ja-JP" altLang="en-US" dirty="0" smtClean="0"/>
              <a:t>「ラウンドロビン」や最も</a:t>
            </a:r>
            <a:r>
              <a:rPr lang="ja-JP" altLang="en-US" dirty="0"/>
              <a:t>空いているサーバに</a:t>
            </a:r>
            <a:r>
              <a:rPr lang="ja-JP" altLang="en-US" dirty="0" smtClean="0"/>
              <a:t>割り振る</a:t>
            </a:r>
            <a:r>
              <a:rPr lang="en-US" altLang="ja-JP" dirty="0" smtClean="0"/>
              <a:t/>
            </a:r>
            <a:br>
              <a:rPr lang="en-US" altLang="ja-JP" dirty="0" smtClean="0"/>
            </a:br>
            <a:r>
              <a:rPr lang="ja-JP" altLang="en-US" dirty="0" smtClean="0"/>
              <a:t>「リーストコネクション」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しかし、サーバのスペックにバラつき</a:t>
            </a:r>
            <a:r>
              <a:rPr lang="ja-JP" altLang="en-US" dirty="0" smtClean="0"/>
              <a:t>がある場合、</a:t>
            </a:r>
            <a:r>
              <a:rPr lang="en-US" altLang="ja-JP" dirty="0" smtClean="0"/>
              <a:t/>
            </a:r>
            <a:br>
              <a:rPr lang="en-US" altLang="ja-JP" dirty="0" smtClean="0"/>
            </a:br>
            <a:r>
              <a:rPr lang="ja-JP" altLang="en-US" dirty="0" smtClean="0"/>
              <a:t>応答</a:t>
            </a:r>
            <a:r>
              <a:rPr lang="ja-JP" altLang="en-US" dirty="0"/>
              <a:t>速度が一定とは限らない</a:t>
            </a:r>
            <a:r>
              <a:rPr lang="ja-JP" altLang="en-US" dirty="0" smtClean="0"/>
              <a:t>。単純</a:t>
            </a:r>
            <a:r>
              <a:rPr lang="ja-JP" altLang="en-US" dirty="0"/>
              <a:t>に空いて</a:t>
            </a:r>
            <a:r>
              <a:rPr lang="ja-JP" altLang="en-US" dirty="0" smtClean="0"/>
              <a:t>いる</a:t>
            </a:r>
            <a:r>
              <a:rPr lang="en-US" altLang="ja-JP" dirty="0" smtClean="0"/>
              <a:t/>
            </a:r>
            <a:br>
              <a:rPr lang="en-US" altLang="ja-JP" dirty="0" smtClean="0"/>
            </a:br>
            <a:r>
              <a:rPr lang="ja-JP" altLang="en-US" dirty="0" smtClean="0"/>
              <a:t>サーバ</a:t>
            </a:r>
            <a:r>
              <a:rPr lang="ja-JP" altLang="en-US" dirty="0"/>
              <a:t>へ割り振るだけでなく</a:t>
            </a:r>
            <a:r>
              <a:rPr lang="ja-JP" altLang="en-US" dirty="0" smtClean="0"/>
              <a:t>、応答</a:t>
            </a:r>
            <a:r>
              <a:rPr lang="ja-JP" altLang="en-US" dirty="0"/>
              <a:t>速度も加味</a:t>
            </a:r>
            <a:r>
              <a:rPr lang="ja-JP" altLang="en-US" dirty="0" smtClean="0"/>
              <a:t>して</a:t>
            </a:r>
            <a:r>
              <a:rPr lang="en-US" altLang="ja-JP" dirty="0" smtClean="0"/>
              <a:t/>
            </a:r>
            <a:br>
              <a:rPr lang="en-US" altLang="ja-JP" dirty="0" smtClean="0"/>
            </a:br>
            <a:r>
              <a:rPr lang="ja-JP" altLang="en-US" dirty="0" smtClean="0"/>
              <a:t>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lstStyle/>
          <a:p>
            <a:r>
              <a:rPr lang="ja-JP" altLang="en-US" dirty="0"/>
              <a:t>応答速度を考慮したロードバランサーの</a:t>
            </a:r>
            <a:r>
              <a:rPr lang="ja-JP" altLang="en-US" dirty="0" smtClean="0"/>
              <a:t>構築し</a:t>
            </a:r>
            <a:r>
              <a:rPr lang="en-US" altLang="ja-JP" dirty="0"/>
              <a:t/>
            </a:r>
            <a:br>
              <a:rPr lang="en-US" altLang="ja-JP" dirty="0"/>
            </a:br>
            <a:r>
              <a:rPr lang="ja-JP" altLang="en-US" dirty="0" smtClean="0"/>
              <a:t>ボトルネックの解消を計る。</a:t>
            </a:r>
            <a:endParaRPr lang="en-US" altLang="ja-JP" dirty="0" smtClean="0"/>
          </a:p>
          <a:p>
            <a:endParaRPr lang="en-US" altLang="ja-JP" dirty="0"/>
          </a:p>
          <a:p>
            <a:pPr marL="0" indent="0">
              <a:buNone/>
            </a:pPr>
            <a:r>
              <a:rPr lang="ja-JP" altLang="en-US" dirty="0" smtClean="0"/>
              <a:t>　　　　　　　　　挿入する図は作成中</a:t>
            </a:r>
            <a:endParaRPr lang="ja-JP" altLang="en-US" dirty="0"/>
          </a:p>
          <a:p>
            <a:endParaRPr lang="ja-JP" altLang="en-US" dirty="0"/>
          </a:p>
          <a:p>
            <a:r>
              <a:rPr lang="ja-JP" altLang="en-US" dirty="0"/>
              <a:t>サーバを監視し評価するシステムの構築。</a:t>
            </a:r>
          </a:p>
          <a:p>
            <a:endParaRPr lang="ja-JP" altLang="en-US" dirty="0"/>
          </a:p>
          <a:p>
            <a:r>
              <a:rPr lang="ja-JP" altLang="en-US" dirty="0"/>
              <a:t>応答速度が著しく低下しているサーバの重みづけを下げるアルゴリズムの提案。</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114472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TotalTime>
  <Words>1349</Words>
  <Application>Microsoft Office PowerPoint</Application>
  <PresentationFormat>画面に合わせる (4:3)</PresentationFormat>
  <Paragraphs>164</Paragraphs>
  <Slides>23</Slides>
  <Notes>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ＭＳ Ｐゴシック</vt:lpstr>
      <vt:lpstr>Arial</vt:lpstr>
      <vt:lpstr>Calibri</vt:lpstr>
      <vt:lpstr>Calibri Light</vt:lpstr>
      <vt:lpstr>Office テーマ</vt:lpstr>
      <vt:lpstr>観光地検索システムに おけるレスポンス速度を考慮したロードバランサー</vt:lpstr>
      <vt:lpstr>ロードバランサの割り振り方法</vt:lpstr>
      <vt:lpstr>やること</vt:lpstr>
      <vt:lpstr>進捗</vt:lpstr>
      <vt:lpstr>研究背景</vt:lpstr>
      <vt:lpstr>研究課題</vt:lpstr>
      <vt:lpstr>研究動機</vt:lpstr>
      <vt:lpstr>研究目的</vt:lpstr>
      <vt:lpstr>関連研究</vt:lpstr>
      <vt:lpstr>提案方式</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33</cp:revision>
  <dcterms:created xsi:type="dcterms:W3CDTF">2018-06-14T09:18:55Z</dcterms:created>
  <dcterms:modified xsi:type="dcterms:W3CDTF">2021-07-09T09:01:47Z</dcterms:modified>
</cp:coreProperties>
</file>